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3" r:id="rId5"/>
    <p:sldId id="287" r:id="rId6"/>
    <p:sldId id="288" r:id="rId7"/>
    <p:sldId id="289" r:id="rId8"/>
    <p:sldId id="286" r:id="rId9"/>
    <p:sldId id="290" r:id="rId10"/>
    <p:sldId id="293" r:id="rId11"/>
    <p:sldId id="292" r:id="rId12"/>
    <p:sldId id="268" r:id="rId13"/>
    <p:sldId id="269" r:id="rId14"/>
    <p:sldId id="274" r:id="rId15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496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orient="horz" pos="1056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orient="horz" pos="240" userDrawn="1">
          <p15:clr>
            <a:srgbClr val="A4A3A4"/>
          </p15:clr>
        </p15:guide>
        <p15:guide id="7" pos="3839" userDrawn="1">
          <p15:clr>
            <a:srgbClr val="A4A3A4"/>
          </p15:clr>
        </p15:guide>
        <p15:guide id="8" pos="527" userDrawn="1">
          <p15:clr>
            <a:srgbClr val="A4A3A4"/>
          </p15:clr>
        </p15:guide>
        <p15:guide id="9" pos="814" userDrawn="1">
          <p15:clr>
            <a:srgbClr val="A4A3A4"/>
          </p15:clr>
        </p15:guide>
        <p15:guide id="10" pos="6864" userDrawn="1">
          <p15:clr>
            <a:srgbClr val="A4A3A4"/>
          </p15:clr>
        </p15:guide>
        <p15:guide id="11" pos="6142" userDrawn="1">
          <p15:clr>
            <a:srgbClr val="A4A3A4"/>
          </p15:clr>
        </p15:guide>
        <p15:guide id="12" pos="47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B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2245" autoAdjust="0"/>
  </p:normalViewPr>
  <p:slideViewPr>
    <p:cSldViewPr>
      <p:cViewPr varScale="1">
        <p:scale>
          <a:sx n="103" d="100"/>
          <a:sy n="103" d="100"/>
        </p:scale>
        <p:origin x="192" y="496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4"/>
        <p:guide pos="6864"/>
        <p:guide pos="6142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81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5C404E-F672-47C4-88F5-F328E7C6C239}" type="datetime1">
              <a:rPr lang="de-DE" smtClean="0"/>
              <a:t>16.02.19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567D4A-04CB-4EDF-8FB1-342A02FC8EC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EE39DC8-9BF0-485F-A90D-9A5C84409150}" type="datetime1">
              <a:rPr lang="de-DE" noProof="0" smtClean="0"/>
              <a:t>16.02.19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1351F-DBB1-4664-ADA9-83BC7CB8848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w Cen MT" panose="020B0602020104020603" pitchFamily="34" charset="0"/>
              </a:rPr>
              <a:t>Datenübertragung per HTTP-Request</a:t>
            </a:r>
          </a:p>
          <a:p>
            <a:r>
              <a:rPr lang="de-DE" dirty="0">
                <a:latin typeface="Tw Cen MT" panose="020B0602020104020603" pitchFamily="34" charset="0"/>
              </a:rPr>
              <a:t>Speichern in Channels mit je 8 Feldern</a:t>
            </a:r>
          </a:p>
          <a:p>
            <a:r>
              <a:rPr lang="de-DE" dirty="0"/>
              <a:t>Grafische Aufbereitung</a:t>
            </a:r>
          </a:p>
          <a:p>
            <a:r>
              <a:rPr lang="de-DE" dirty="0"/>
              <a:t>https://thingspeak.com/channels/520493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de-DE" noProof="0" smtClean="0"/>
              <a:t>10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3266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  <a:lvl5pPr>
              <a:defRPr/>
            </a:lvl5pPr>
            <a:lvl6pPr marL="1600227">
              <a:defRPr/>
            </a:lvl6pPr>
            <a:lvl7pPr marL="1874551">
              <a:defRPr/>
            </a:lvl7pPr>
            <a:lvl8pPr marL="2148876">
              <a:defRPr/>
            </a:lvl8pPr>
            <a:lvl9pPr marL="2423201"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6B6B20-CFAB-CF4B-BE46-07A88D004CEF}" type="datetime1">
              <a:rPr lang="de-DE" noProof="0" smtClean="0"/>
              <a:t>16.02.19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HoneyPi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752015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3817" y="381000"/>
            <a:ext cx="8305800" cy="5791200"/>
          </a:xfrm>
        </p:spPr>
        <p:txBody>
          <a:bodyPr vert="eaVert"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8C782B-2C23-A840-82E7-7ACC08F0DA73}" type="datetime1">
              <a:rPr lang="de-DE" noProof="0" smtClean="0"/>
              <a:t>16.02.19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HoneyPi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71783" y="136518"/>
            <a:ext cx="9623230" cy="1143000"/>
          </a:xfrm>
          <a:solidFill>
            <a:schemeClr val="bg2">
              <a:alpha val="96000"/>
            </a:schemeClr>
          </a:solidFill>
        </p:spPr>
        <p:txBody>
          <a:bodyPr rtlCol="0" anchor="ctr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de-DE" sz="3600" dirty="0">
                <a:latin typeface="Tw Cen MT" panose="020B0602020104020603" pitchFamily="34" charset="0"/>
              </a:rPr>
              <a:t>Überschrift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1783" y="1412776"/>
            <a:ext cx="9623230" cy="4824536"/>
          </a:xfrm>
          <a:solidFill>
            <a:schemeClr val="bg2">
              <a:alpha val="93000"/>
            </a:schemeClr>
          </a:solidFill>
        </p:spPr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271783" y="6356357"/>
            <a:ext cx="2649977" cy="365125"/>
          </a:xfrm>
          <a:solidFill>
            <a:schemeClr val="bg2">
              <a:alpha val="93000"/>
            </a:schemeClr>
          </a:solidFill>
        </p:spPr>
        <p:txBody>
          <a:bodyPr rtlCol="0"/>
          <a:lstStyle/>
          <a:p>
            <a:fld id="{6C15EE0A-E8B4-A24C-8A2B-116A06273FCB}" type="datetime1">
              <a:rPr lang="de-DE" smtClean="0"/>
              <a:t>16.02.19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21761" y="6356357"/>
            <a:ext cx="4345302" cy="365125"/>
          </a:xfrm>
          <a:solidFill>
            <a:schemeClr val="bg2">
              <a:alpha val="93000"/>
            </a:schemeClr>
          </a:solidFill>
        </p:spPr>
        <p:txBody>
          <a:bodyPr rtlCol="0"/>
          <a:lstStyle>
            <a:lvl1pPr rtl="0">
              <a:defRPr/>
            </a:lvl1pPr>
          </a:lstStyle>
          <a:p>
            <a:r>
              <a:rPr lang="de-DE" dirty="0" err="1"/>
              <a:t>HoneyPi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67062" y="6356357"/>
            <a:ext cx="2628223" cy="365125"/>
          </a:xfrm>
          <a:solidFill>
            <a:schemeClr val="bg2">
              <a:alpha val="93000"/>
            </a:schemeClr>
          </a:solidFill>
        </p:spPr>
        <p:txBody>
          <a:bodyPr rtlCol="0"/>
          <a:lstStyle/>
          <a:p>
            <a:pPr rtl="0"/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7" y="2057406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817" y="4876800"/>
            <a:ext cx="8458201" cy="1143000"/>
          </a:xfrm>
          <a:noFill/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2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998926-6ACC-5F45-BC48-333DF3FF6D30}" type="datetime1">
              <a:rPr lang="de-DE" noProof="0" smtClean="0"/>
              <a:t>16.02.19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HoneyPi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rtl="0"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27">
              <a:defRPr sz="1600"/>
            </a:lvl6pPr>
            <a:lvl7pPr marL="1874551">
              <a:defRPr sz="1600"/>
            </a:lvl7pPr>
            <a:lvl8pPr marL="2148876">
              <a:defRPr sz="1600"/>
            </a:lvl8pPr>
            <a:lvl9pPr marL="2423201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rtl="0"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27">
              <a:defRPr sz="1600"/>
            </a:lvl6pPr>
            <a:lvl7pPr marL="1874551">
              <a:defRPr sz="1600"/>
            </a:lvl7pPr>
            <a:lvl8pPr marL="2148876">
              <a:defRPr sz="1600"/>
            </a:lvl8pPr>
            <a:lvl9pPr marL="2423201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EFAD5E-7544-0845-B118-F2E3D43691F6}" type="datetime1">
              <a:rPr lang="de-DE" noProof="0" smtClean="0"/>
              <a:t>16.02.19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HoneyPi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701142" cy="762001"/>
          </a:xfrm>
        </p:spPr>
        <p:txBody>
          <a:bodyPr rtlCol="0" anchor="ctr">
            <a:noAutofit/>
          </a:bodyPr>
          <a:lstStyle>
            <a:lvl1pPr marL="0" indent="0" rtl="0">
              <a:spcBef>
                <a:spcPts val="0"/>
              </a:spcBef>
              <a:buNone/>
              <a:defRPr sz="2399" b="0"/>
            </a:lvl1pPr>
            <a:lvl2pPr marL="457207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2" indent="0">
              <a:buNone/>
              <a:defRPr sz="1600" b="1"/>
            </a:lvl4pPr>
            <a:lvl5pPr marL="1828831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3813" y="2516463"/>
            <a:ext cx="4701142" cy="3655743"/>
          </a:xfrm>
        </p:spPr>
        <p:txBody>
          <a:bodyPr rtlCol="0"/>
          <a:lstStyle>
            <a:lvl1pPr rtl="0">
              <a:defRPr sz="21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27">
              <a:defRPr sz="1600"/>
            </a:lvl6pPr>
            <a:lvl7pPr marL="1874551">
              <a:defRPr sz="1600"/>
            </a:lvl7pPr>
            <a:lvl8pPr marL="2148876">
              <a:defRPr sz="1600"/>
            </a:lvl8pPr>
            <a:lvl9pPr marL="2423201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1758" y="1676400"/>
            <a:ext cx="4703259" cy="762001"/>
          </a:xfrm>
        </p:spPr>
        <p:txBody>
          <a:bodyPr rtlCol="0" anchor="ctr">
            <a:noAutofit/>
          </a:bodyPr>
          <a:lstStyle>
            <a:lvl1pPr marL="0" indent="0" rtl="0">
              <a:spcBef>
                <a:spcPts val="0"/>
              </a:spcBef>
              <a:buNone/>
              <a:defRPr sz="2399" b="0"/>
            </a:lvl1pPr>
            <a:lvl2pPr marL="457207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2" indent="0">
              <a:buNone/>
              <a:defRPr sz="1600" b="1"/>
            </a:lvl4pPr>
            <a:lvl5pPr marL="1828831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1758" y="2516463"/>
            <a:ext cx="4703259" cy="3655743"/>
          </a:xfrm>
        </p:spPr>
        <p:txBody>
          <a:bodyPr rtlCol="0"/>
          <a:lstStyle>
            <a:lvl1pPr rtl="0">
              <a:defRPr sz="21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27">
              <a:defRPr sz="1600"/>
            </a:lvl6pPr>
            <a:lvl7pPr marL="1874551">
              <a:defRPr sz="1600"/>
            </a:lvl7pPr>
            <a:lvl8pPr marL="2148876">
              <a:defRPr sz="1600"/>
            </a:lvl8pPr>
            <a:lvl9pPr marL="2423201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B4BFB1-1333-384C-B353-1A18D8BC9E08}" type="datetime1">
              <a:rPr lang="de-DE" noProof="0" smtClean="0"/>
              <a:t>16.02.19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HoneyPi</a:t>
            </a:r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EAE108-7DA6-B942-B1DF-DE1BAAB26939}" type="datetime1">
              <a:rPr lang="de-DE" noProof="0" smtClean="0"/>
              <a:t>16.02.19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HoneyPi</a:t>
            </a:r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D39C57-A6AF-C240-9836-B2C28E94CF8A}" type="datetime1">
              <a:rPr lang="de-DE" noProof="0" smtClean="0"/>
              <a:t>16.02.19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HoneyPi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1" b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3812" y="685800"/>
            <a:ext cx="6172200" cy="5486400"/>
          </a:xfrm>
        </p:spPr>
        <p:txBody>
          <a:bodyPr rtlCol="0">
            <a:normAutofit/>
          </a:bodyPr>
          <a:lstStyle>
            <a:lvl1pPr rtl="0"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noFill/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457207" indent="0">
              <a:buNone/>
              <a:defRPr sz="1200"/>
            </a:lvl2pPr>
            <a:lvl3pPr marL="914415" indent="0">
              <a:buNone/>
              <a:defRPr sz="1000"/>
            </a:lvl3pPr>
            <a:lvl4pPr marL="1371622" indent="0">
              <a:buNone/>
              <a:defRPr sz="900"/>
            </a:lvl4pPr>
            <a:lvl5pPr marL="1828831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519A01-E6BB-084A-9B7C-D26EF13212A4}" type="datetime1">
              <a:rPr lang="de-DE" noProof="0" smtClean="0"/>
              <a:t>16.02.19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HoneyPi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1" b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1522414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399"/>
            </a:lvl1pPr>
            <a:lvl2pPr marL="457207" indent="0">
              <a:buNone/>
              <a:defRPr sz="2801"/>
            </a:lvl2pPr>
            <a:lvl3pPr marL="914415" indent="0">
              <a:buNone/>
              <a:defRPr sz="2399"/>
            </a:lvl3pPr>
            <a:lvl4pPr marL="1371622" indent="0">
              <a:buNone/>
              <a:defRPr sz="2000"/>
            </a:lvl4pPr>
            <a:lvl5pPr marL="1828831" indent="0">
              <a:buNone/>
              <a:defRPr sz="2000"/>
            </a:lvl5pPr>
            <a:lvl6pPr marL="2286038" indent="0">
              <a:buNone/>
              <a:defRPr sz="2000"/>
            </a:lvl6pPr>
            <a:lvl7pPr marL="2743246" indent="0">
              <a:buNone/>
              <a:defRPr sz="2000"/>
            </a:lvl7pPr>
            <a:lvl8pPr marL="3200453" indent="0">
              <a:buNone/>
              <a:defRPr sz="2000"/>
            </a:lvl8pPr>
            <a:lvl9pPr marL="3657661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noFill/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457207" indent="0">
              <a:buNone/>
              <a:defRPr sz="1200"/>
            </a:lvl2pPr>
            <a:lvl3pPr marL="914415" indent="0">
              <a:buNone/>
              <a:defRPr sz="1000"/>
            </a:lvl3pPr>
            <a:lvl4pPr marL="1371622" indent="0">
              <a:buNone/>
              <a:defRPr sz="900"/>
            </a:lvl4pPr>
            <a:lvl5pPr marL="1828831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271782" y="6356357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49B6341-2301-7949-A421-C16B452160A9}" type="datetime1">
              <a:rPr lang="de-DE" noProof="0" smtClean="0"/>
              <a:t>16.02.19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4515" y="6356357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HoneyPi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1227" y="6356357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1FEFA0A-2F20-4B60-98C6-5FFDA469AA1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1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3841" indent="-228604" algn="l" defTabSz="914415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02929" indent="-228604" algn="l" defTabSz="914415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52" indent="-228604" algn="l" defTabSz="914415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77" indent="-228604" algn="l" defTabSz="914415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902" indent="-228604" algn="l" defTabSz="914415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27" indent="-228604" algn="l" defTabSz="914415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51" indent="-228604" algn="l" defTabSz="914415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76" indent="-228604" algn="l" defTabSz="914415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201" indent="-228604" algn="l" defTabSz="914415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ney-pi.de/honeypi-ios-app/" TargetMode="External"/><Relationship Id="rId2" Type="http://schemas.openxmlformats.org/officeDocument/2006/relationships/hyperlink" Target="https://play.google.com/store/apps/details?id=de.honeyp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oney-pi.de" TargetMode="External"/><Relationship Id="rId2" Type="http://schemas.openxmlformats.org/officeDocument/2006/relationships/hyperlink" Target="https://www.honey-pi.de/stockwaagen-bildergaler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>
            <a:extLst>
              <a:ext uri="{FF2B5EF4-FFF2-40B4-BE49-F238E27FC236}">
                <a16:creationId xmlns:a16="http://schemas.microsoft.com/office/drawing/2014/main" id="{4BD874A6-BBFC-0444-A960-C093A4AD2164}"/>
              </a:ext>
            </a:extLst>
          </p:cNvPr>
          <p:cNvSpPr txBox="1">
            <a:spLocks/>
          </p:cNvSpPr>
          <p:nvPr/>
        </p:nvSpPr>
        <p:spPr>
          <a:xfrm>
            <a:off x="1293539" y="136518"/>
            <a:ext cx="9601747" cy="6584964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15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Font typeface="Arial" pitchFamily="34" charset="0"/>
              <a:buNone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7" indent="0" algn="ctr" defTabSz="91441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15" indent="0" algn="ctr" defTabSz="91441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22" indent="0" algn="ctr" defTabSz="91441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31" indent="0" algn="ctr" defTabSz="91441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38" indent="0" algn="ctr" defTabSz="914415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46" indent="0" algn="ctr" defTabSz="914415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53" indent="0" algn="ctr" defTabSz="914415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61" indent="0" algn="ctr" defTabSz="914415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br>
              <a:rPr lang="de-DE" dirty="0"/>
            </a:br>
            <a:br>
              <a:rPr lang="de-DE" dirty="0"/>
            </a:br>
            <a:endParaRPr lang="de-DE" dirty="0"/>
          </a:p>
          <a:p>
            <a:pPr algn="ctr"/>
            <a:endParaRPr lang="de-DE" sz="3201" dirty="0">
              <a:latin typeface="Tw Cen MT" panose="020B0602020104020603" pitchFamily="34" charset="0"/>
            </a:endParaRPr>
          </a:p>
          <a:p>
            <a:pPr algn="ctr"/>
            <a:endParaRPr lang="de-DE" sz="3201" dirty="0">
              <a:latin typeface="Tw Cen MT" panose="020B0602020104020603" pitchFamily="34" charset="0"/>
            </a:endParaRPr>
          </a:p>
          <a:p>
            <a:pPr algn="ctr"/>
            <a:endParaRPr lang="de-DE" sz="3201" dirty="0">
              <a:latin typeface="Tw Cen MT" panose="020B0602020104020603" pitchFamily="34" charset="0"/>
            </a:endParaRPr>
          </a:p>
          <a:p>
            <a:pPr algn="ctr"/>
            <a:endParaRPr lang="de-DE" sz="3201" dirty="0">
              <a:latin typeface="Tw Cen MT" panose="020B0602020104020603" pitchFamily="34" charset="0"/>
            </a:endParaRPr>
          </a:p>
          <a:p>
            <a:pPr algn="ctr"/>
            <a:r>
              <a:rPr lang="de-DE" sz="3201" dirty="0">
                <a:latin typeface="Tw Cen MT" panose="020B0602020104020603" pitchFamily="34" charset="0"/>
              </a:rPr>
              <a:t>Die smarte Bienenstockwaage für smarte Imker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FA973D9-449F-48D7-BE88-4FE677A28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57" y="404664"/>
            <a:ext cx="4572509" cy="45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28FA47BE-32C5-483C-8B8B-91584D03B869}"/>
              </a:ext>
            </a:extLst>
          </p:cNvPr>
          <p:cNvSpPr/>
          <p:nvPr/>
        </p:nvSpPr>
        <p:spPr>
          <a:xfrm>
            <a:off x="1292998" y="1772816"/>
            <a:ext cx="9601200" cy="493854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itel 12">
            <a:extLst>
              <a:ext uri="{FF2B5EF4-FFF2-40B4-BE49-F238E27FC236}">
                <a16:creationId xmlns:a16="http://schemas.microsoft.com/office/drawing/2014/main" id="{193C87AC-E470-46E2-AADD-1101BAF9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Wartungsmodus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F743708-AD7B-4643-9619-AC7C5D93E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A88CAD-5D4F-0449-BFC6-5BD77F0E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C288-87C6-3043-A46F-4CC8A8F6954F}" type="datetime1">
              <a:rPr lang="de-DE" smtClean="0"/>
              <a:pPr/>
              <a:t>16.02.19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129AE65-295C-CC40-967C-2AF4E46C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HoneyPi</a:t>
            </a:r>
            <a:endParaRPr lang="de-DE" dirty="0"/>
          </a:p>
        </p:txBody>
      </p:sp>
      <p:sp>
        <p:nvSpPr>
          <p:cNvPr id="17" name="Foliennummernplatzhalter 13">
            <a:extLst>
              <a:ext uri="{FF2B5EF4-FFF2-40B4-BE49-F238E27FC236}">
                <a16:creationId xmlns:a16="http://schemas.microsoft.com/office/drawing/2014/main" id="{549A19D9-6173-495C-AF0E-D27E0B56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/>
              <a:pPr/>
              <a:t>9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5B1106-4768-4919-BC33-842CB4DDF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15" y="1800496"/>
            <a:ext cx="6912769" cy="4385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9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2">
            <a:extLst>
              <a:ext uri="{FF2B5EF4-FFF2-40B4-BE49-F238E27FC236}">
                <a16:creationId xmlns:a16="http://schemas.microsoft.com/office/drawing/2014/main" id="{193C87AC-E470-46E2-AADD-1101BAF9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ThingSpeak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0C751F4-DE56-EB4B-8BE7-9BACED4F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E066-ED6E-A041-B4BA-7C8348FDB856}" type="datetime1">
              <a:rPr lang="de-DE" smtClean="0"/>
              <a:pPr/>
              <a:t>16.02.19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42E8FA-21AA-204B-ADCF-AA173B78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HoneyPi</a:t>
            </a:r>
            <a:endParaRPr lang="de-DE" dirty="0"/>
          </a:p>
        </p:txBody>
      </p:sp>
      <p:sp>
        <p:nvSpPr>
          <p:cNvPr id="17" name="Foliennummernplatzhalter 13">
            <a:extLst>
              <a:ext uri="{FF2B5EF4-FFF2-40B4-BE49-F238E27FC236}">
                <a16:creationId xmlns:a16="http://schemas.microsoft.com/office/drawing/2014/main" id="{549A19D9-6173-495C-AF0E-D27E0B56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61D133C3-41C9-7E4B-9611-C7774A77D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2" name="Picture 2" descr="C:\Users\ZBV-NB\Dropbox\IoT HoneyPi\Bilder\ThingSpeak.png">
            <a:extLst>
              <a:ext uri="{FF2B5EF4-FFF2-40B4-BE49-F238E27FC236}">
                <a16:creationId xmlns:a16="http://schemas.microsoft.com/office/drawing/2014/main" id="{70367943-DE97-AC45-A3E6-01784BF6B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02" y="1412875"/>
            <a:ext cx="8087397" cy="4824413"/>
          </a:xfrm>
          <a:prstGeom prst="rect">
            <a:avLst/>
          </a:prstGeom>
          <a:solidFill>
            <a:schemeClr val="bg2">
              <a:alpha val="93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954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1A4C2-CC4E-2149-82DF-32CF0CF5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eine Stockwaage?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F0BAFE-121F-324A-84CB-E57B63E8D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Messung des täglichen Honigertrags</a:t>
            </a:r>
          </a:p>
          <a:p>
            <a:r>
              <a:rPr lang="de-DE" dirty="0"/>
              <a:t>Messung der Bienenaktivität im direkten Vergleich zum Wetter</a:t>
            </a:r>
          </a:p>
          <a:p>
            <a:r>
              <a:rPr lang="de-DE" dirty="0"/>
              <a:t>Messstation für Temperatur, Luftfeuchtigkeit, Luftdruck usw.</a:t>
            </a:r>
          </a:p>
          <a:p>
            <a:r>
              <a:rPr lang="de-DE" dirty="0"/>
              <a:t>Diebstahl oder umgekippte Bienenvölker durch abrupten Gewichtsabfall erkennen</a:t>
            </a:r>
          </a:p>
          <a:p>
            <a:r>
              <a:rPr lang="de-DE" dirty="0"/>
              <a:t>Ausfliegende Schwärme durch Gewichtsmessung erkennen</a:t>
            </a:r>
          </a:p>
          <a:p>
            <a:r>
              <a:rPr lang="de-DE" dirty="0"/>
              <a:t>Den richtigen Zeitpunkt zur Oxalsäure Behandlung feststellen</a:t>
            </a:r>
          </a:p>
          <a:p>
            <a:pPr lvl="1"/>
            <a:r>
              <a:rPr lang="de-DE" dirty="0"/>
              <a:t>Brutfreiheit feststellen durch Temperatursensor im </a:t>
            </a:r>
            <a:r>
              <a:rPr lang="de-DE" dirty="0" err="1"/>
              <a:t>Brutraum</a:t>
            </a:r>
            <a:endParaRPr lang="de-DE" dirty="0"/>
          </a:p>
          <a:p>
            <a:pPr lvl="1"/>
            <a:r>
              <a:rPr lang="de-DE" dirty="0"/>
              <a:t>Wenn Brutnest-Temperatur unter 35°C keine Brut</a:t>
            </a:r>
          </a:p>
          <a:p>
            <a:r>
              <a:rPr lang="de-DE" dirty="0"/>
              <a:t>Überwachung der Bienen ohne sie zu stören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15EC74-FB6E-8949-8C7D-61C74420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5C1-924E-E84D-AFF8-A109474E463E}" type="datetime1">
              <a:rPr lang="de-DE" noProof="0" smtClean="0"/>
              <a:t>16.02.19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093F0B-E52E-6446-8303-C900B469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HoneyPi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C87943-26BC-4A42-BB5E-3D4309C5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 noProof="0" smtClean="0"/>
              <a:pPr/>
              <a:t>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773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5BA77-BB21-3544-8584-7C1E3671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 </a:t>
            </a:r>
            <a:r>
              <a:rPr lang="de-DE" dirty="0" err="1"/>
              <a:t>HoneyPi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C3A520-2C5F-014F-BB1B-0C2E05AC4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Günstiger und einfacher Selbstbau</a:t>
            </a:r>
          </a:p>
          <a:p>
            <a:r>
              <a:rPr lang="de-DE" dirty="0"/>
              <a:t>Mini-Computer </a:t>
            </a:r>
            <a:r>
              <a:rPr lang="de-DE" dirty="0" err="1"/>
              <a:t>Raspberry</a:t>
            </a:r>
            <a:r>
              <a:rPr lang="de-DE" dirty="0"/>
              <a:t> Pi Zero W</a:t>
            </a:r>
          </a:p>
          <a:p>
            <a:r>
              <a:rPr lang="de-DE" dirty="0"/>
              <a:t>Nachbauen des Messsystems auch ohne IT-Kenntnisse</a:t>
            </a:r>
          </a:p>
          <a:p>
            <a:r>
              <a:rPr lang="de-DE" dirty="0"/>
              <a:t>Wartungsmodus, der die fortlaufenden Messungen pausiert (durch Tastendruck)</a:t>
            </a:r>
          </a:p>
          <a:p>
            <a:r>
              <a:rPr lang="de-DE" dirty="0"/>
              <a:t>Intuitive Bedienoberfläche zur Konfiguration der Sensoren</a:t>
            </a:r>
          </a:p>
          <a:p>
            <a:r>
              <a:rPr lang="de-DE" dirty="0"/>
              <a:t>Flexible Erweiterbarkeit um weitere Sensoren</a:t>
            </a:r>
          </a:p>
          <a:p>
            <a:r>
              <a:rPr lang="de-DE" dirty="0"/>
              <a:t>Live Visualisierung der Messdaten</a:t>
            </a:r>
          </a:p>
          <a:p>
            <a:r>
              <a:rPr lang="de-DE" dirty="0">
                <a:hlinkClick r:id="rId2"/>
              </a:rPr>
              <a:t>Android App</a:t>
            </a:r>
            <a:r>
              <a:rPr lang="de-DE" dirty="0"/>
              <a:t> und </a:t>
            </a:r>
            <a:r>
              <a:rPr lang="de-DE" dirty="0">
                <a:hlinkClick r:id="rId3"/>
              </a:rPr>
              <a:t>iOS App</a:t>
            </a:r>
            <a:r>
              <a:rPr lang="de-DE" dirty="0"/>
              <a:t> zur Ansicht der Bienenvölker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CD56AA-D4E5-4047-81AC-9E84A5E7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B1DE-9578-E446-A2D5-C5BEBC9EC306}" type="datetime1">
              <a:rPr lang="de-DE" noProof="0" smtClean="0"/>
              <a:t>16.02.19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E8F5BC-C80F-5140-9E11-661A996C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HoneyPi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5E82F8-749C-3A4F-8B76-6831B168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 noProof="0" smtClean="0"/>
              <a:pPr/>
              <a:t>2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0790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E65A8-6C99-A04F-8A67-DA5C6D79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Schaltplan und Sensoren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1F59897F-5CAA-8B43-8558-D923C7392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95EFBB-094E-0745-BCB8-33896028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07AA-714B-0049-A407-AC83EA021D31}" type="datetime1">
              <a:rPr lang="de-DE" noProof="0" smtClean="0"/>
              <a:t>16.02.19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75C168-7AEC-5646-AB1C-6BB7F32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HoneyPi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147081-FD64-F744-9A65-0E2A91B6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 noProof="0" smtClean="0"/>
              <a:pPr/>
              <a:t>3</a:t>
            </a:fld>
            <a:endParaRPr lang="de-DE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F8001FD-FB93-8D45-A445-24ED566EE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74" y="1456978"/>
            <a:ext cx="7676648" cy="473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28FA47BE-32C5-483C-8B8B-91584D03B869}"/>
              </a:ext>
            </a:extLst>
          </p:cNvPr>
          <p:cNvSpPr/>
          <p:nvPr/>
        </p:nvSpPr>
        <p:spPr>
          <a:xfrm>
            <a:off x="1292998" y="1772816"/>
            <a:ext cx="9601200" cy="493854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itel 12">
            <a:extLst>
              <a:ext uri="{FF2B5EF4-FFF2-40B4-BE49-F238E27FC236}">
                <a16:creationId xmlns:a16="http://schemas.microsoft.com/office/drawing/2014/main" id="{193C87AC-E470-46E2-AADD-1101BAF9EC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9601200" cy="1008062"/>
          </a:xfrm>
          <a:solidFill>
            <a:srgbClr val="FFFFFF">
              <a:alpha val="80000"/>
            </a:srgbClr>
          </a:solidFill>
        </p:spPr>
        <p:txBody>
          <a:bodyPr rtlCol="0" anchor="ctr">
            <a:normAutofit/>
          </a:bodyPr>
          <a:lstStyle/>
          <a:p>
            <a:pPr rtl="0"/>
            <a:r>
              <a:rPr lang="de-DE" sz="4800" dirty="0">
                <a:latin typeface="Tw Cen MT" panose="020B0602020104020603" pitchFamily="34" charset="0"/>
              </a:rPr>
              <a:t>Android-App</a:t>
            </a:r>
          </a:p>
        </p:txBody>
      </p:sp>
      <p:sp>
        <p:nvSpPr>
          <p:cNvPr id="17" name="Foliennummernplatzhalter 13">
            <a:extLst>
              <a:ext uri="{FF2B5EF4-FFF2-40B4-BE49-F238E27FC236}">
                <a16:creationId xmlns:a16="http://schemas.microsoft.com/office/drawing/2014/main" id="{549A19D9-6173-495C-AF0E-D27E0B5635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5613" y="6294438"/>
            <a:ext cx="2843212" cy="365125"/>
          </a:xfrm>
        </p:spPr>
        <p:txBody>
          <a:bodyPr/>
          <a:lstStyle/>
          <a:p>
            <a:pPr rtl="0"/>
            <a:fld id="{81FEFA0A-2F20-4B60-98C6-5FFDA469AA1C}" type="slidenum">
              <a:rPr lang="de-DE" sz="1200">
                <a:latin typeface="Tw Cen MT" panose="020B0602020104020603" pitchFamily="34" charset="0"/>
              </a:rPr>
              <a:t>4</a:t>
            </a:fld>
            <a:endParaRPr lang="de-DE" sz="1200" dirty="0">
              <a:latin typeface="Tw Cen MT" panose="020B0602020104020603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D8C2E5-8B53-1F49-9A1C-742E3F9F807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649538" cy="365125"/>
          </a:xfrm>
        </p:spPr>
        <p:txBody>
          <a:bodyPr/>
          <a:lstStyle/>
          <a:p>
            <a:fld id="{EC36E2BA-9EB6-DE49-B17A-AF78EE76984E}" type="datetime1">
              <a:rPr lang="de-DE" smtClean="0"/>
              <a:t>16.02.19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654075-68B8-E748-A8DD-78D069F8372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346575" cy="365125"/>
          </a:xfrm>
        </p:spPr>
        <p:txBody>
          <a:bodyPr/>
          <a:lstStyle/>
          <a:p>
            <a:r>
              <a:rPr lang="de-DE"/>
              <a:t>HoneyPi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9EB74A4-70EA-3E48-A55E-BAB6A0172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793" y="-171400"/>
            <a:ext cx="12469310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02817-339B-C641-9BCE-A6A2DB8E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 Hürden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39C17E-F5AC-AC4F-947C-3F8EC4396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Autarke Stromversorgung</a:t>
            </a:r>
          </a:p>
          <a:p>
            <a:pPr lvl="1"/>
            <a:r>
              <a:rPr lang="de-DE" dirty="0"/>
              <a:t>Solarpanel 25W</a:t>
            </a:r>
          </a:p>
          <a:p>
            <a:pPr lvl="1"/>
            <a:r>
              <a:rPr lang="de-DE" dirty="0"/>
              <a:t>Batterie 60Ah</a:t>
            </a:r>
          </a:p>
          <a:p>
            <a:pPr lvl="1"/>
            <a:r>
              <a:rPr lang="de-DE" dirty="0"/>
              <a:t>Zeitsteuermodul </a:t>
            </a:r>
            <a:r>
              <a:rPr lang="de-DE" dirty="0" err="1"/>
              <a:t>Witty</a:t>
            </a:r>
            <a:r>
              <a:rPr lang="de-DE" dirty="0"/>
              <a:t> Pi Mini</a:t>
            </a:r>
          </a:p>
          <a:p>
            <a:r>
              <a:rPr lang="de-DE" dirty="0" err="1"/>
              <a:t>Wägegestell</a:t>
            </a:r>
            <a:endParaRPr lang="de-DE" dirty="0"/>
          </a:p>
          <a:p>
            <a:pPr lvl="1"/>
            <a:r>
              <a:rPr lang="de-DE" dirty="0"/>
              <a:t>Bestellen/umbauen/selbst bauen</a:t>
            </a:r>
          </a:p>
          <a:p>
            <a:r>
              <a:rPr lang="de-DE" dirty="0"/>
              <a:t>Internetanbindung</a:t>
            </a:r>
          </a:p>
          <a:p>
            <a:pPr lvl="1"/>
            <a:r>
              <a:rPr lang="de-DE" dirty="0"/>
              <a:t>WLAN (z.B. Bienenstock im Garten/Balkon)</a:t>
            </a:r>
          </a:p>
          <a:p>
            <a:pPr lvl="1"/>
            <a:r>
              <a:rPr lang="de-DE" dirty="0" err="1"/>
              <a:t>Surfstick</a:t>
            </a:r>
            <a:endParaRPr lang="de-DE" dirty="0"/>
          </a:p>
          <a:p>
            <a:pPr lvl="2"/>
            <a:r>
              <a:rPr lang="de-DE" dirty="0"/>
              <a:t>Kostenlose Datenkarte: </a:t>
            </a:r>
            <a:r>
              <a:rPr lang="de-DE" dirty="0" err="1"/>
              <a:t>Netzclub</a:t>
            </a:r>
            <a:r>
              <a:rPr lang="de-DE" dirty="0"/>
              <a:t> (100MB/Monat, danach gedrosselt)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4C58B6-FCE8-2641-A125-CF707CEA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EE0A-E8B4-A24C-8A2B-116A06273FCB}" type="datetime1">
              <a:rPr lang="de-DE" smtClean="0"/>
              <a:t>16.02.19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2A2C30-530B-264E-A298-ECCF0D0F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HoneyPi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3529D7-5477-FA4F-B684-DBC244BD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de-DE" noProof="0" smtClean="0"/>
              <a:t>5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474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4BAFD-A644-0147-A7F5-B0BA6476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Bildergalerie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573CD5-E1B4-C145-9601-96FB70EEF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Bereits gebaute Stockwaagen:</a:t>
            </a:r>
          </a:p>
          <a:p>
            <a:pPr marL="279088" lvl="1" indent="0">
              <a:buNone/>
            </a:pPr>
            <a:r>
              <a:rPr lang="de-DE" dirty="0">
                <a:hlinkClick r:id="rId2"/>
              </a:rPr>
              <a:t>https://www.honey-pi.de/stockwaagen-bildergalerie/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Wir freuen uns über jede weitere Zusendung (an </a:t>
            </a:r>
            <a:r>
              <a:rPr lang="de-DE" i="1" dirty="0">
                <a:hlinkClick r:id="rId3"/>
              </a:rPr>
              <a:t>info@honey-pi.de</a:t>
            </a:r>
            <a:r>
              <a:rPr lang="de-DE" dirty="0"/>
              <a:t>).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2D33F8-B31F-4B45-B837-742BBC37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EE0A-E8B4-A24C-8A2B-116A06273FCB}" type="datetime1">
              <a:rPr lang="de-DE" smtClean="0"/>
              <a:t>16.02.19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76E133-E06E-584B-9BDD-E68DE324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HoneyPi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5D6C2B-013E-4346-AB41-CEC9EA67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de-DE" noProof="0" smtClean="0"/>
              <a:t>6</a:t>
            </a:fld>
            <a:endParaRPr lang="de-DE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ED938E-95F3-2948-912E-601E2CDC9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406" y="0"/>
            <a:ext cx="7670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1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9A9804F3-76D4-5945-A35F-C26CF1B6BCF9}"/>
              </a:ext>
            </a:extLst>
          </p:cNvPr>
          <p:cNvSpPr txBox="1">
            <a:spLocks/>
          </p:cNvSpPr>
          <p:nvPr/>
        </p:nvSpPr>
        <p:spPr>
          <a:xfrm>
            <a:off x="1293813" y="116632"/>
            <a:ext cx="9601200" cy="662473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>
            <a:normAutofit/>
          </a:bodyPr>
          <a:lstStyle>
            <a:lvl1pPr marL="223841" indent="-228604" algn="l" defTabSz="914415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9" indent="-228604" algn="l" defTabSz="91441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52" indent="-228604" algn="l" defTabSz="91441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77" indent="-228604" algn="l" defTabSz="91441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902" indent="-228604" algn="l" defTabSz="91441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27" indent="-228604" algn="l" defTabSz="914415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51" indent="-228604" algn="l" defTabSz="914415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76" indent="-228604" algn="l" defTabSz="914415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201" indent="-228604" algn="l" defTabSz="914415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ctr">
              <a:buFont typeface="Arial" pitchFamily="34" charset="0"/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  <a:p>
            <a:pPr marL="0" indent="0" algn="ctr">
              <a:buFont typeface="Arial" pitchFamily="34" charset="0"/>
              <a:buNone/>
            </a:pPr>
            <a:endParaRPr lang="de-DE" sz="3201" dirty="0">
              <a:latin typeface="Tw Cen MT" panose="020B0602020104020603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de-DE" sz="3201" dirty="0">
                <a:latin typeface="Tw Cen MT" panose="020B0602020104020603" pitchFamily="34" charset="0"/>
              </a:rPr>
              <a:t>Vielen Dank für Eure Aufmerksamkeit!</a:t>
            </a:r>
            <a:endParaRPr lang="de-DE" sz="4800" dirty="0">
              <a:latin typeface="Tw Cen MT" panose="020B0602020104020603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de-DE" sz="6000" dirty="0" err="1">
                <a:latin typeface="Tw Cen MT" panose="020B0602020104020603" pitchFamily="34" charset="0"/>
              </a:rPr>
              <a:t>www.HoneyPi.de</a:t>
            </a:r>
            <a:endParaRPr lang="de-DE" sz="6000" dirty="0">
              <a:latin typeface="Tw Cen MT" panose="020B06020201040206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18D7E7-A3FD-8643-8D26-CA3106B73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71" y="692696"/>
            <a:ext cx="2628293" cy="26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2">
            <a:extLst>
              <a:ext uri="{FF2B5EF4-FFF2-40B4-BE49-F238E27FC236}">
                <a16:creationId xmlns:a16="http://schemas.microsoft.com/office/drawing/2014/main" id="{193C87AC-E470-46E2-AADD-1101BAF9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Wartungsmodus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FBEEA307-FB1C-A34F-AF48-D8CDA704F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0E61CC-F825-8C49-BBAF-E28775F7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CD0D-FDB0-A94C-97AD-9614083C795B}" type="datetime1">
              <a:rPr lang="de-DE" smtClean="0"/>
              <a:pPr/>
              <a:t>16.02.19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E46194-1131-394E-B698-2B940C9C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HoneyPi</a:t>
            </a:r>
            <a:endParaRPr lang="de-DE" dirty="0"/>
          </a:p>
        </p:txBody>
      </p:sp>
      <p:sp>
        <p:nvSpPr>
          <p:cNvPr id="17" name="Foliennummernplatzhalter 13">
            <a:extLst>
              <a:ext uri="{FF2B5EF4-FFF2-40B4-BE49-F238E27FC236}">
                <a16:creationId xmlns:a16="http://schemas.microsoft.com/office/drawing/2014/main" id="{549A19D9-6173-495C-AF0E-D27E0B56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/>
              <a:pPr/>
              <a:t>8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882C006-77EB-46F9-AC64-CFF360E5E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"/>
          <a:stretch/>
        </p:blipFill>
        <p:spPr>
          <a:xfrm>
            <a:off x="2187607" y="1800205"/>
            <a:ext cx="2916946" cy="4437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5E3044A-CA45-49CD-9696-61608C3EF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792" y="3293056"/>
            <a:ext cx="4475046" cy="1553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7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chseckige Entwurfsvorlag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892331_TF03460519.potx" id="{C15E37E0-0629-4602-9305-A4107C3EA227}" vid="{4A509594-D1BC-425B-BD4F-3003B9AE182E}"/>
    </a:ext>
  </a:extLst>
</a:theme>
</file>

<file path=ppt/theme/theme2.xml><?xml version="1.0" encoding="utf-8"?>
<a:theme xmlns:a="http://schemas.openxmlformats.org/drawingml/2006/main" name="Office-Desig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427FAC-CD3A-494C-985C-09E26C5EA5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Sechseckige Entwurfsfolien</Template>
  <TotalTime>0</TotalTime>
  <Words>251</Words>
  <Application>Microsoft Macintosh PowerPoint</Application>
  <PresentationFormat>Benutzerdefiniert</PresentationFormat>
  <Paragraphs>95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Euphemia</vt:lpstr>
      <vt:lpstr>Palatino Linotype</vt:lpstr>
      <vt:lpstr>Tw Cen MT</vt:lpstr>
      <vt:lpstr>Sechseckige Entwurfsvorlage</vt:lpstr>
      <vt:lpstr>PowerPoint-Präsentation</vt:lpstr>
      <vt:lpstr>Warum eine Stockwaage?</vt:lpstr>
      <vt:lpstr>Wie funktioniert HoneyPi?</vt:lpstr>
      <vt:lpstr>Schaltplan und Sensoren</vt:lpstr>
      <vt:lpstr>Android-App</vt:lpstr>
      <vt:lpstr>Technische Hürden</vt:lpstr>
      <vt:lpstr>Bildergalerie</vt:lpstr>
      <vt:lpstr>PowerPoint-Präsentation</vt:lpstr>
      <vt:lpstr>Wartungsmodus</vt:lpstr>
      <vt:lpstr>Wartungsmodus</vt:lpstr>
      <vt:lpstr>ThingSpeak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Titellayout</dc:title>
  <dc:creator>Melissa Spinuzza</dc:creator>
  <cp:lastModifiedBy>Rasokat, Javan</cp:lastModifiedBy>
  <cp:revision>45</cp:revision>
  <cp:lastPrinted>2019-02-16T10:40:04Z</cp:lastPrinted>
  <dcterms:created xsi:type="dcterms:W3CDTF">2018-07-01T11:39:43Z</dcterms:created>
  <dcterms:modified xsi:type="dcterms:W3CDTF">2019-02-16T13:35:31Z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